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8" r:id="rId3"/>
    <p:sldId id="380" r:id="rId4"/>
    <p:sldId id="383" r:id="rId5"/>
    <p:sldId id="382" r:id="rId6"/>
    <p:sldId id="384" r:id="rId7"/>
    <p:sldId id="385" r:id="rId8"/>
    <p:sldId id="381" r:id="rId9"/>
    <p:sldId id="386" r:id="rId10"/>
    <p:sldId id="394" r:id="rId11"/>
    <p:sldId id="388" r:id="rId12"/>
    <p:sldId id="395" r:id="rId13"/>
    <p:sldId id="391" r:id="rId14"/>
    <p:sldId id="397" r:id="rId15"/>
    <p:sldId id="398" r:id="rId16"/>
    <p:sldId id="401" r:id="rId17"/>
    <p:sldId id="402" r:id="rId18"/>
    <p:sldId id="404" r:id="rId19"/>
    <p:sldId id="406" r:id="rId20"/>
    <p:sldId id="405" r:id="rId21"/>
    <p:sldId id="407" r:id="rId22"/>
    <p:sldId id="408" r:id="rId23"/>
    <p:sldId id="413" r:id="rId24"/>
    <p:sldId id="409" r:id="rId25"/>
    <p:sldId id="414" r:id="rId26"/>
    <p:sldId id="415" r:id="rId27"/>
    <p:sldId id="410" r:id="rId28"/>
    <p:sldId id="416" r:id="rId29"/>
    <p:sldId id="302" r:id="rId30"/>
  </p:sldIdLst>
  <p:sldSz cx="12192000" cy="6858000"/>
  <p:notesSz cx="6858000" cy="9144000"/>
  <p:embeddedFontLst>
    <p:embeddedFont>
      <p:font typeface="Arial Unicode MS" panose="020B0600000101010101" charset="-127"/>
      <p:regular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맑은 고딕" panose="020B0503020000020004" pitchFamily="50" charset="-127"/>
      <p:regular r:id="rId38"/>
      <p:bold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송 인호" initials="송인" lastIdx="1" clrIdx="0">
    <p:extLst>
      <p:ext uri="{19B8F6BF-5375-455C-9EA6-DF929625EA0E}">
        <p15:presenceInfo xmlns:p15="http://schemas.microsoft.com/office/powerpoint/2012/main" userId="555572ad51608a2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97FD99"/>
    <a:srgbClr val="0DAB0D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50" autoAdjust="0"/>
    <p:restoredTop sz="75732" autoAdjust="0"/>
  </p:normalViewPr>
  <p:slideViewPr>
    <p:cSldViewPr snapToGrid="0">
      <p:cViewPr>
        <p:scale>
          <a:sx n="100" d="100"/>
          <a:sy n="100" d="100"/>
        </p:scale>
        <p:origin x="1386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-3804" y="-11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1A83DE-AF99-494F-AAE3-907AA03ADC39}" type="datetimeFigureOut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57F2F2-BAF2-4FD2-8F78-825F5609F8F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EF7C4-A33B-414D-829E-A61F96A6D703}" type="datetimeFigureOut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88D51-EB5C-49C7-BC7D-E98C06841E9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874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7A04C-A64A-4323-9CC5-0E9C6E58A8BB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7981950" y="6356348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4724400" y="6356349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2204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F0536-4F9B-4DD7-8287-92845118F792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4307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347D-D6DB-4AB5-9F25-7D929946A1B6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535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70759-0479-4E27-B846-1B7C6E1FE6CB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8610600" y="6356351"/>
            <a:ext cx="2743200" cy="365124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4724400" y="6356349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73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8AEFE-2CD9-495C-850B-614E6B7CE2E4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613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18A3-8C65-478F-B95E-464E9A48C77F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153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46A61-C994-415E-A510-5B968A042DBA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247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B3A9-199C-4C16-B82B-89BEAFBFC022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43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ACD51-74E8-4509-8D57-6F78E95ED37B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26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09355-F6EB-4A58-9ABD-7558D5471129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14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0D34A-D13F-45B3-B551-21085435E0DC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5807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B58D9-A5E4-48A0-A7C7-B27EC5C360A2}" type="datetime1">
              <a:rPr lang="ko-KR" altLang="en-US" smtClean="0"/>
              <a:pPr/>
              <a:t>2022-01-10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9FC14-406C-4F77-A652-54400BDED1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016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58481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Chapter 5</a:t>
            </a:r>
            <a:b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File System</a:t>
            </a:r>
            <a:endParaRPr lang="ko-KR" altLang="en-US" dirty="0"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381499"/>
            <a:ext cx="9144000" cy="1781176"/>
          </a:xfrm>
        </p:spPr>
        <p:txBody>
          <a:bodyPr>
            <a:normAutofit lnSpcReduction="10000"/>
          </a:bodyPr>
          <a:lstStyle/>
          <a:p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11 January, 2021</a:t>
            </a:r>
          </a:p>
          <a:p>
            <a:r>
              <a:rPr lang="en-US" altLang="ko-KR" dirty="0" err="1">
                <a:latin typeface="Arial" panose="020B0604020202020204" pitchFamily="34" charset="0"/>
                <a:cs typeface="Arial" panose="020B0604020202020204" pitchFamily="34" charset="0"/>
              </a:rPr>
              <a:t>Jeoung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Won Lee</a:t>
            </a: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gardenlee960828@gmail.com</a:t>
            </a:r>
          </a:p>
        </p:txBody>
      </p:sp>
    </p:spTree>
    <p:extLst>
      <p:ext uri="{BB962C8B-B14F-4D97-AF65-F5344CB8AC3E}">
        <p14:creationId xmlns:p14="http://schemas.microsoft.com/office/powerpoint/2010/main" val="3562156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Background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내용 개체 틀 2">
            <a:extLst>
              <a:ext uri="{FF2B5EF4-FFF2-40B4-BE49-F238E27FC236}">
                <a16:creationId xmlns:a16="http://schemas.microsoft.com/office/drawing/2014/main" id="{AB1C7263-43BE-4D81-989A-332BD3CA8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6283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FTL(Flash Translation Layer)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Cell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의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Out of Place 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저장 방식과 정해진 수명으로 도입된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Software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Logical Block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과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Physical Block 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사이의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mapping table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을 가지고 있음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모든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Cell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의 균등한 수명 보장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파일시스템 입장에서 디스크 블록 형태로 보여줄 수 있음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457200" lvl="1" indent="0">
              <a:buNone/>
            </a:pP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457200" lvl="1" indent="0">
              <a:buNone/>
            </a:pP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buNone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buNone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0DD2378-F6BA-4095-9665-0131889F2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60" y="3146698"/>
            <a:ext cx="4629150" cy="360997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9501F874-CCFD-45B0-A6A2-34268E5D41D5}"/>
              </a:ext>
            </a:extLst>
          </p:cNvPr>
          <p:cNvGrpSpPr/>
          <p:nvPr/>
        </p:nvGrpSpPr>
        <p:grpSpPr>
          <a:xfrm>
            <a:off x="6250412" y="4000918"/>
            <a:ext cx="4241321" cy="2133600"/>
            <a:chOff x="6503382" y="2718085"/>
            <a:chExt cx="4241321" cy="2133600"/>
          </a:xfrm>
        </p:grpSpPr>
        <p:sp>
          <p:nvSpPr>
            <p:cNvPr id="9" name="원통형 8">
              <a:extLst>
                <a:ext uri="{FF2B5EF4-FFF2-40B4-BE49-F238E27FC236}">
                  <a16:creationId xmlns:a16="http://schemas.microsoft.com/office/drawing/2014/main" id="{ECE3DF96-2850-4C12-A7FF-AB972CD1064E}"/>
                </a:ext>
              </a:extLst>
            </p:cNvPr>
            <p:cNvSpPr/>
            <p:nvPr/>
          </p:nvSpPr>
          <p:spPr>
            <a:xfrm>
              <a:off x="6503382" y="2718085"/>
              <a:ext cx="4241321" cy="2133600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9BEDCCA-7A3F-471E-962D-E3FE4C9FFBB4}"/>
                </a:ext>
              </a:extLst>
            </p:cNvPr>
            <p:cNvSpPr txBox="1"/>
            <p:nvPr/>
          </p:nvSpPr>
          <p:spPr>
            <a:xfrm>
              <a:off x="6929716" y="3429000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0</a:t>
              </a:r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F8C5CF5-2967-41DE-861F-25A88209D39B}"/>
                </a:ext>
              </a:extLst>
            </p:cNvPr>
            <p:cNvSpPr txBox="1"/>
            <p:nvPr/>
          </p:nvSpPr>
          <p:spPr>
            <a:xfrm>
              <a:off x="7386915" y="3429000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63A6BA-3157-4FAE-8E1F-BF2567E0544B}"/>
                </a:ext>
              </a:extLst>
            </p:cNvPr>
            <p:cNvSpPr txBox="1"/>
            <p:nvPr/>
          </p:nvSpPr>
          <p:spPr>
            <a:xfrm>
              <a:off x="7844114" y="3423628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95ED260-6FB7-4AD9-BA8D-82FACC972F2D}"/>
                </a:ext>
              </a:extLst>
            </p:cNvPr>
            <p:cNvSpPr txBox="1"/>
            <p:nvPr/>
          </p:nvSpPr>
          <p:spPr>
            <a:xfrm>
              <a:off x="8301313" y="3415553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CAF12-354E-4CFC-820D-EA5EF9065C0D}"/>
                </a:ext>
              </a:extLst>
            </p:cNvPr>
            <p:cNvSpPr txBox="1"/>
            <p:nvPr/>
          </p:nvSpPr>
          <p:spPr>
            <a:xfrm>
              <a:off x="8758512" y="3415553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C1CA93-9496-4E94-B402-E1EB17124E3A}"/>
                </a:ext>
              </a:extLst>
            </p:cNvPr>
            <p:cNvSpPr txBox="1"/>
            <p:nvPr/>
          </p:nvSpPr>
          <p:spPr>
            <a:xfrm>
              <a:off x="9215711" y="3423628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C5591F3-3222-4C1B-8E70-9592E439A252}"/>
                </a:ext>
              </a:extLst>
            </p:cNvPr>
            <p:cNvSpPr txBox="1"/>
            <p:nvPr/>
          </p:nvSpPr>
          <p:spPr>
            <a:xfrm>
              <a:off x="9672910" y="3432592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5939295-9DF0-4699-8239-1F1FF04A80A6}"/>
                </a:ext>
              </a:extLst>
            </p:cNvPr>
            <p:cNvSpPr txBox="1"/>
            <p:nvPr/>
          </p:nvSpPr>
          <p:spPr>
            <a:xfrm>
              <a:off x="10130109" y="3432592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9F9B9B2-71D6-4B11-B670-1D7A2B8DEAAD}"/>
                </a:ext>
              </a:extLst>
            </p:cNvPr>
            <p:cNvSpPr txBox="1"/>
            <p:nvPr/>
          </p:nvSpPr>
          <p:spPr>
            <a:xfrm>
              <a:off x="6929716" y="3939988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AF5024-0D61-41A6-B312-3A51F432E82A}"/>
                </a:ext>
              </a:extLst>
            </p:cNvPr>
            <p:cNvSpPr txBox="1"/>
            <p:nvPr/>
          </p:nvSpPr>
          <p:spPr>
            <a:xfrm>
              <a:off x="7386915" y="3939988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4A14FD6-3F41-45B1-A5E8-B00B44BDB39D}"/>
                </a:ext>
              </a:extLst>
            </p:cNvPr>
            <p:cNvSpPr txBox="1"/>
            <p:nvPr/>
          </p:nvSpPr>
          <p:spPr>
            <a:xfrm>
              <a:off x="7844114" y="3934616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…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05361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 – EXT2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Super Block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Group</a:t>
            </a:r>
            <a:r>
              <a:rPr lang="ko-KR" altLang="en-US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Descriptors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Bitmap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table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Data Block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8FB9C1-A0E3-46BA-874E-DAAAFF066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1696" y="1801712"/>
            <a:ext cx="65151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050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 – EXT2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Super Block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 </a:t>
            </a:r>
            <a:r>
              <a:rPr lang="ko-KR" altLang="en-US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관련 전체적인 정보를 저장</a:t>
            </a:r>
            <a:endParaRPr lang="en-US" altLang="ko-KR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Root directory data block </a:t>
            </a:r>
            <a:r>
              <a:rPr lang="ko-KR" altLang="en-US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위치 표시</a:t>
            </a:r>
            <a:endParaRPr lang="en-US" altLang="ko-KR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54A5D8A-1227-48C8-B75A-AAE525806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2468058"/>
            <a:ext cx="9836655" cy="449210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420C8C1-9F29-4D6D-91E3-FF5E831F8336}"/>
              </a:ext>
            </a:extLst>
          </p:cNvPr>
          <p:cNvSpPr/>
          <p:nvPr/>
        </p:nvSpPr>
        <p:spPr>
          <a:xfrm>
            <a:off x="1550893" y="3801035"/>
            <a:ext cx="6777319" cy="1972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575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 – EXT2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Group descriptors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Group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관련 정보 저장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sz="2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Bitmap(</a:t>
            </a:r>
            <a:r>
              <a:rPr lang="en-US" altLang="ko-KR" sz="26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en-US" altLang="ko-KR" sz="2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&amp; data)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와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data block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이 할당 됐는지 비트 형식으로 표시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B9CC2F-F924-4A24-99B1-1D5E6FD9A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7849" y="1210153"/>
            <a:ext cx="6968867" cy="19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94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F05BA61-5F63-47DE-934D-ACC74AE83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4827" y="2333027"/>
            <a:ext cx="4116493" cy="427175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 – EXT2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endParaRPr lang="en-US" altLang="ko-KR" sz="2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&amp; Directory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생성될 때 하나씩 할당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파일에 관한 정보 저장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, data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block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의 위치를 알 수 있다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marL="457200" lvl="1" indent="0">
              <a:buNone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09C417A-61FA-44F0-B704-EC7DA56A1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75" y="2429324"/>
            <a:ext cx="5029683" cy="3927023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E1CC33-7888-4682-83F9-D03E3D9D38D8}"/>
              </a:ext>
            </a:extLst>
          </p:cNvPr>
          <p:cNvSpPr/>
          <p:nvPr/>
        </p:nvSpPr>
        <p:spPr>
          <a:xfrm>
            <a:off x="7189693" y="4796117"/>
            <a:ext cx="3173507" cy="17032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662D6CFB-FEE7-460A-9D64-31B688A3B7B8}"/>
              </a:ext>
            </a:extLst>
          </p:cNvPr>
          <p:cNvCxnSpPr>
            <a:cxnSpLocks/>
          </p:cNvCxnSpPr>
          <p:nvPr/>
        </p:nvCxnSpPr>
        <p:spPr>
          <a:xfrm rot="10800000">
            <a:off x="5728929" y="4262719"/>
            <a:ext cx="1075898" cy="533398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414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 – EXT2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Data Block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User data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일반적인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data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Direcroty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entry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Direcrory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관련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data(data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</a:t>
            </a:r>
            <a:r>
              <a:rPr lang="ko-KR" altLang="en-US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몇번째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인지 표시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)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파일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&amp; Directory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</a:t>
            </a:r>
            <a:r>
              <a:rPr lang="ko-KR" altLang="en-US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생길때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마다 할당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7B547AC-BAD1-496F-9EC6-7D8FB362B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078542"/>
            <a:ext cx="10766599" cy="170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020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39932A37-8978-496F-B52E-F0DE26AA7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90" y="3041833"/>
            <a:ext cx="5582636" cy="349707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E96E1B0-CE5C-48E0-9080-59085788B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171444"/>
            <a:ext cx="5085442" cy="342459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Task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는 어떻게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파일시스템에 접근할까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모든 파일시스템마다 함수를 전부 정의 한다는 것은 너무 많고 귀찮은 일이다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파일 시스템 상위 계층에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Virtual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층을 도입 해 보자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이를 통해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Linux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에서는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POSIX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규격에 맞는 다양한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을 지원 할 수 있다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만약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, open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이라는 요청이 있을 경우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 구조체를 할당하고 이 구조체를 인자로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내부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open()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을 호출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9319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의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4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가지 객체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Super Block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Mount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된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당 하나씩 주어진다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각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별 정보들을 저장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파일에 관한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meta data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를 저장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system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 특정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들을 요청하면 자신이 관리하는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meta data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영역을 읽어 해당 객체를 채워준다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Task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open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한 파일과 연관되어 있는 정보를 관리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각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Task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</a:t>
            </a: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객체에 접근하는 동안만 메모리에 유지하는 구조체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Dentry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Task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 </a:t>
            </a:r>
            <a:r>
              <a:rPr lang="ko-KR" altLang="en-US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접근할려면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해당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객체를 </a:t>
            </a: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객체에 연결 </a:t>
            </a:r>
            <a:r>
              <a:rPr lang="ko-KR" altLang="en-US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시켜줘야하는데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이를 좀 더 빠르게 해주기 위한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Cache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역할을 해준다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2">
              <a:buFont typeface="Wingdings" panose="05000000000000000000" pitchFamily="2" charset="2"/>
              <a:buChar char="§"/>
            </a:pP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213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전체적인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Flow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를 보기 전에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,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mount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 관해 알아보자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A53DE69-42E0-4AA1-A7DB-CC1C2F537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147" y="1557592"/>
            <a:ext cx="8043582" cy="455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476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Task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EXT2 file system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을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mount 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할 경우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1, VFS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는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EXT2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의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mount 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함수를 호출 하며 인자로 </a:t>
            </a:r>
            <a:r>
              <a:rPr lang="ko-KR" altLang="en-US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비어있는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super block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을 할당해 준다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2,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ETX2 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내부 함수를 이용하여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의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super block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을 </a:t>
            </a:r>
            <a:r>
              <a:rPr lang="ko-KR" altLang="en-US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채운뒤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리턴 해준다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FFDB39E-94DB-4B29-9A8D-E0AB9F759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11" y="2229716"/>
            <a:ext cx="4802442" cy="436631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377CB4D-5E50-4621-A3FC-80B34F554FBE}"/>
              </a:ext>
            </a:extLst>
          </p:cNvPr>
          <p:cNvSpPr/>
          <p:nvPr/>
        </p:nvSpPr>
        <p:spPr>
          <a:xfrm>
            <a:off x="4986617" y="2229716"/>
            <a:ext cx="1360396" cy="1907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870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" panose="020B0604020202020204" pitchFamily="34" charset="0"/>
                <a:ea typeface="AppleSDGothicNeoM00" panose="02000503000000000000" pitchFamily="2" charset="-127"/>
                <a:cs typeface="Arial" panose="020B0604020202020204" pitchFamily="34" charset="0"/>
              </a:rPr>
              <a:t>Chapter Objectives</a:t>
            </a:r>
            <a:endParaRPr lang="ko-KR" altLang="en-US" sz="3200" dirty="0">
              <a:solidFill>
                <a:srgbClr val="FF0000"/>
              </a:solidFill>
              <a:latin typeface="Arial" panose="020B0604020202020204" pitchFamily="34" charset="0"/>
              <a:ea typeface="AppleSDGothicNeoM00" panose="02000503000000000000" pitchFamily="2" charset="-127"/>
              <a:cs typeface="Arial" panose="020B0604020202020204" pitchFamily="34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5286137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ko-KR" sz="1700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 lvl="1">
              <a:lnSpc>
                <a:spcPct val="100000"/>
              </a:lnSpc>
            </a:pPr>
            <a:r>
              <a:rPr lang="en-US" altLang="ko-KR" sz="1300" dirty="0">
                <a:latin typeface="Times New Roman" pitchFamily="18" charset="0"/>
                <a:cs typeface="Times New Roman" pitchFamily="18" charset="0"/>
              </a:rPr>
              <a:t>What is file system?</a:t>
            </a:r>
          </a:p>
          <a:p>
            <a:endParaRPr lang="en-US" altLang="ko-KR" sz="1400" dirty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ko-KR" sz="1700" dirty="0">
                <a:latin typeface="Times New Roman" pitchFamily="18" charset="0"/>
                <a:cs typeface="Times New Roman" pitchFamily="18" charset="0"/>
              </a:rPr>
              <a:t>Background</a:t>
            </a:r>
          </a:p>
          <a:p>
            <a:pPr lvl="1"/>
            <a:r>
              <a:rPr lang="en-US" altLang="ko-KR" sz="1300" dirty="0">
                <a:latin typeface="Times New Roman" pitchFamily="18" charset="0"/>
                <a:cs typeface="Times New Roman" pitchFamily="18" charset="0"/>
              </a:rPr>
              <a:t>SSD</a:t>
            </a:r>
          </a:p>
          <a:p>
            <a:pPr lvl="1"/>
            <a:r>
              <a:rPr lang="en-US" altLang="ko-KR" sz="1300" dirty="0">
                <a:latin typeface="Times New Roman" pitchFamily="18" charset="0"/>
                <a:cs typeface="Times New Roman" pitchFamily="18" charset="0"/>
              </a:rPr>
              <a:t>Hard disk</a:t>
            </a:r>
          </a:p>
          <a:p>
            <a:pPr marL="971550" lvl="1" indent="-514350">
              <a:buFont typeface="+mj-lt"/>
              <a:buAutoNum type="arabicPeriod"/>
            </a:pPr>
            <a:endParaRPr lang="en-US" altLang="ko-KR" sz="1000" dirty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ko-KR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system</a:t>
            </a:r>
          </a:p>
          <a:p>
            <a:pPr lvl="1"/>
            <a:r>
              <a:rPr lang="en-US" altLang="ko-KR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Ext2</a:t>
            </a:r>
          </a:p>
          <a:p>
            <a:pPr lvl="1"/>
            <a:r>
              <a:rPr lang="en-US" altLang="ko-KR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VFS</a:t>
            </a:r>
          </a:p>
          <a:p>
            <a:pPr lvl="1"/>
            <a:endParaRPr lang="en-US" altLang="ko-KR" sz="3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ko-KR" sz="1700" dirty="0">
                <a:latin typeface="Times New Roman" panose="02020603050405020304" pitchFamily="18" charset="0"/>
                <a:ea typeface="Arial Unicode MS" pitchFamily="50" charset="-127"/>
                <a:cs typeface="Times New Roman" panose="02020603050405020304" pitchFamily="18" charset="0"/>
              </a:rPr>
              <a:t>Future work</a:t>
            </a:r>
          </a:p>
          <a:p>
            <a:pPr lvl="1"/>
            <a:r>
              <a:rPr lang="en-US" altLang="ko-KR" sz="1300" i="1" dirty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Design SFS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endParaRPr lang="en-US" altLang="ko-KR" sz="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ko-KR" sz="1700" dirty="0">
                <a:latin typeface="Times New Roman" panose="02020603050405020304" pitchFamily="18" charset="0"/>
                <a:ea typeface="Arial Unicode MS" pitchFamily="50" charset="-127"/>
                <a:cs typeface="Times New Roman" panose="02020603050405020304" pitchFamily="18" charset="0"/>
              </a:rPr>
              <a:t>Summary 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1D2BAB9-EB76-4017-9D38-BF2ACE46E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79417"/>
            <a:ext cx="3422015" cy="229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114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3D3AFA8-9E75-4F66-9AC7-9D12E995E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163" y="2557225"/>
            <a:ext cx="4417301" cy="416424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사용자가 파일 이름을 인자로 </a:t>
            </a:r>
            <a:r>
              <a:rPr lang="en-US" altLang="ko-KR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sys_open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()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을 호출 할 경우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에서 </a:t>
            </a:r>
            <a:r>
              <a:rPr lang="ko-KR" altLang="en-US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아이노드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객체를 할당하며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EXT2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내부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open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함수를 호출한다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아이노드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객체를 채워 리턴 해준다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아이노드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객체를 </a:t>
            </a:r>
            <a:r>
              <a:rPr lang="ko-KR" altLang="en-US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디엔트리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객체와 연결시켜 태스크 구조와 연결해준다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DE5E5D0-175D-4226-B51E-726A1B33F9BA}"/>
              </a:ext>
            </a:extLst>
          </p:cNvPr>
          <p:cNvSpPr/>
          <p:nvPr/>
        </p:nvSpPr>
        <p:spPr>
          <a:xfrm>
            <a:off x="5479256" y="2557225"/>
            <a:ext cx="1081087" cy="2392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6380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Task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에는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이라는 변수가 있고 이는 </a:t>
            </a:r>
            <a:r>
              <a:rPr lang="en-US" altLang="ko-KR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file_struct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라는 자료구조를 </a:t>
            </a:r>
            <a:r>
              <a:rPr lang="ko-KR" altLang="en-US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가르킨다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여기서 </a:t>
            </a:r>
            <a:r>
              <a:rPr lang="en-US" altLang="ko-KR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fd_array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는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descriptor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를 나타냄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(0:stdin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1:stdout 2:error 3~: new file)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fd_array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는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struct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를 </a:t>
            </a:r>
            <a:r>
              <a:rPr lang="ko-KR" altLang="en-US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가르킨다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  <a:endParaRPr lang="en-US" altLang="ko-KR" sz="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55D6504-0AC9-4589-A244-7FE56E251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9211" y="2965909"/>
            <a:ext cx="4205205" cy="315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79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struct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f_dentry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Dentry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객체를 </a:t>
            </a:r>
            <a:r>
              <a:rPr lang="ko-KR" altLang="en-US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가르키며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, 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이 객체는 </a:t>
            </a:r>
            <a:r>
              <a:rPr lang="en-US" altLang="ko-KR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객체를 </a:t>
            </a:r>
            <a:r>
              <a:rPr lang="ko-KR" altLang="en-US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가르킨다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F_pos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현재 파일에서 읽거나 쓸 위치를 나타낸다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F_op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operation 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함수가 호출 된다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struct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i_dev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실제 존재하는 실제 디스크 파티션의 위치</a:t>
            </a: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i_rdev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디바이스 드라이버 주 번호</a:t>
            </a: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i_ino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번호</a:t>
            </a: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i_mode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속성 및 제어번호</a:t>
            </a: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i_nlink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</a:t>
            </a:r>
            <a:r>
              <a:rPr lang="ko-KR" altLang="en-US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가르키는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파일의 수</a:t>
            </a: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i_size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</a:t>
            </a:r>
            <a:r>
              <a:rPr lang="ko-KR" altLang="en-US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가르키는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파일의 사이즈</a:t>
            </a: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i_op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operation 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함수가 호출 된다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marL="457200" lvl="1" indent="0">
              <a:buNone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</a:t>
            </a:r>
          </a:p>
          <a:p>
            <a:pPr marL="457200" lvl="1" indent="0">
              <a:buNone/>
            </a:pPr>
            <a:endParaRPr lang="en-US" altLang="ko-KR" sz="1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2E3680F5-39C2-4826-B950-BA6EBBC83C4C}"/>
              </a:ext>
            </a:extLst>
          </p:cNvPr>
          <p:cNvCxnSpPr/>
          <p:nvPr/>
        </p:nvCxnSpPr>
        <p:spPr>
          <a:xfrm>
            <a:off x="4362450" y="2476500"/>
            <a:ext cx="3448050" cy="1323975"/>
          </a:xfrm>
          <a:prstGeom prst="bentConnector3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BD85C15-1411-4461-A640-5397E72BDC5A}"/>
              </a:ext>
            </a:extLst>
          </p:cNvPr>
          <p:cNvCxnSpPr>
            <a:cxnSpLocks/>
          </p:cNvCxnSpPr>
          <p:nvPr/>
        </p:nvCxnSpPr>
        <p:spPr>
          <a:xfrm>
            <a:off x="6086477" y="3800475"/>
            <a:ext cx="25337" cy="171450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44266EEE-4A2F-45AA-9219-ADEBBB66BF3E}"/>
              </a:ext>
            </a:extLst>
          </p:cNvPr>
          <p:cNvCxnSpPr/>
          <p:nvPr/>
        </p:nvCxnSpPr>
        <p:spPr>
          <a:xfrm flipH="1">
            <a:off x="4467225" y="5514975"/>
            <a:ext cx="164458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F114008-81F1-48D6-B767-B9D3C746A7B2}"/>
              </a:ext>
            </a:extLst>
          </p:cNvPr>
          <p:cNvSpPr txBox="1"/>
          <p:nvPr/>
        </p:nvSpPr>
        <p:spPr>
          <a:xfrm>
            <a:off x="8029575" y="3457576"/>
            <a:ext cx="354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다양한 파일들과 </a:t>
            </a:r>
            <a:r>
              <a:rPr lang="ko-KR" altLang="en-US"/>
              <a:t>파일 시스템을 지원해주는 기본 토대</a:t>
            </a:r>
          </a:p>
        </p:txBody>
      </p:sp>
    </p:spTree>
    <p:extLst>
      <p:ext uri="{BB962C8B-B14F-4D97-AF65-F5344CB8AC3E}">
        <p14:creationId xmlns:p14="http://schemas.microsoft.com/office/powerpoint/2010/main" val="24283392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altLang="ko-KR" sz="1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2A20994-D53E-4395-A1AA-41652D882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3" y="2117917"/>
            <a:ext cx="4452937" cy="235518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E5FF6CA-CC7D-43D9-B51E-471BAD3DA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669" y="2117917"/>
            <a:ext cx="6681331" cy="205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2929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endParaRPr lang="en-US" altLang="ko-KR" sz="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D41CDD-AB5D-4215-976D-7DAFB61CC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810" y="1052421"/>
            <a:ext cx="10306990" cy="537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840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Flow </a:t>
            </a: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sys_open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()</a:t>
            </a: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457200" lvl="1" indent="0">
              <a:buNone/>
            </a:pPr>
            <a:endParaRPr lang="en-US" altLang="ko-KR" sz="1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3278BD6-ABC2-4E87-9916-A970EF840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338" y="1590229"/>
            <a:ext cx="7979202" cy="494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5384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Linux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는 </a:t>
            </a: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register_filesystem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()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함수를 통해 파일 시스템을 연결 할 수 있다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파일 시스템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name, 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속성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, mount pointer,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여러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 type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을 위한 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List, 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모듈 정보가 있다</a:t>
            </a: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리스트의 시작은 </a:t>
            </a:r>
            <a:r>
              <a:rPr lang="en-US" altLang="ko-KR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file_systems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라는 전역 변수가 </a:t>
            </a:r>
            <a:r>
              <a:rPr lang="ko-KR" altLang="en-US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가르킴</a:t>
            </a: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Mount </a:t>
            </a:r>
            <a:r>
              <a:rPr lang="ko-KR" altLang="en-US" sz="14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요청시</a:t>
            </a:r>
            <a:r>
              <a:rPr lang="ko-KR" altLang="en-US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리스트에서 요청된 파일 시스템 자료구조를 가져와 할당하여 연산을 실행한다</a:t>
            </a:r>
            <a:r>
              <a:rPr lang="en-US" altLang="ko-KR" sz="1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  <a:endParaRPr lang="en-US" altLang="ko-KR" sz="1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914400" lvl="2" indent="0">
              <a:buNone/>
            </a:pPr>
            <a:endParaRPr lang="en-US" altLang="ko-KR" sz="1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457200" lvl="1" indent="0">
              <a:buNone/>
            </a:pPr>
            <a:endParaRPr lang="en-US" altLang="ko-KR" sz="1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457200" lvl="1" indent="0">
              <a:buNone/>
            </a:pPr>
            <a:r>
              <a:rPr lang="en-US" altLang="ko-KR" sz="1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9D0990B-D53F-4BAE-8228-26DC8973B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3392" y="2333625"/>
            <a:ext cx="6585216" cy="45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0934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Future work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337" y="1143000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SFS Design</a:t>
            </a: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51223D4-420E-4D1F-9C46-664B5A947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32" y="4271340"/>
            <a:ext cx="10429875" cy="13430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DC2E632-8E43-4752-93F3-5118B8A07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20" y="1661767"/>
            <a:ext cx="1177290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249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Summary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File System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은 저장 장치 공간을 효율적으로 사용할 수 있는 방법이다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저장 하는 데이터에는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User data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와 그에 관한 정보를 나타낸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Meta data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있다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POSIX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규격을 위해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상위 계층에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VFS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도입 됐다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Inode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operation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과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operation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을 통해 다양한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 system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을 지원해준다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좀 더 깊은 이해를 위해서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Block device driver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공부가 필요할거 같다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altLang="ko-KR" sz="1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914400" lvl="2" indent="0">
              <a:buNone/>
            </a:pPr>
            <a:endParaRPr lang="en-US" altLang="ko-KR" sz="1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457200" lvl="1" indent="0">
              <a:buNone/>
            </a:pPr>
            <a:endParaRPr lang="en-US" altLang="ko-KR" sz="1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457200" lvl="1" indent="0">
              <a:buNone/>
            </a:pPr>
            <a:r>
              <a:rPr lang="en-US" altLang="ko-KR" sz="1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4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01738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" panose="020B0604020202020204" pitchFamily="34" charset="0"/>
                <a:ea typeface="AppleSDGothicNeoM00" panose="02000503000000000000" pitchFamily="2" charset="-127"/>
                <a:cs typeface="Arial" panose="020B0604020202020204" pitchFamily="34" charset="0"/>
              </a:rPr>
              <a:t>Q &amp; A</a:t>
            </a:r>
            <a:endParaRPr lang="ko-KR" altLang="en-US" sz="3200" dirty="0">
              <a:solidFill>
                <a:srgbClr val="FF0000"/>
              </a:solidFill>
              <a:latin typeface="Arial" panose="020B0604020202020204" pitchFamily="34" charset="0"/>
              <a:ea typeface="AppleSDGothicNeoM00" panose="02000503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295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Introduction 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9CA45AD8-5E68-4ACA-8B92-DB47410F4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59389" y="2605818"/>
            <a:ext cx="2026021" cy="823182"/>
          </a:xfr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BCE976F-672E-4FE7-B44D-BBE87E096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61201"/>
            <a:ext cx="3014571" cy="206160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1F0B1F1-8ACB-420B-A840-1A3D9A799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327778" y="2371715"/>
            <a:ext cx="2026022" cy="15009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767E608-7B75-4EF2-9DC4-61AD203BB745}"/>
              </a:ext>
            </a:extLst>
          </p:cNvPr>
          <p:cNvSpPr txBox="1"/>
          <p:nvPr/>
        </p:nvSpPr>
        <p:spPr>
          <a:xfrm>
            <a:off x="1873624" y="4010817"/>
            <a:ext cx="1506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주기억</a:t>
            </a:r>
            <a:r>
              <a:rPr lang="ko-KR" altLang="en-US" dirty="0"/>
              <a:t> 장치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08B93D-5F19-4962-8F27-BC4FAB0B24E4}"/>
              </a:ext>
            </a:extLst>
          </p:cNvPr>
          <p:cNvSpPr txBox="1"/>
          <p:nvPr/>
        </p:nvSpPr>
        <p:spPr>
          <a:xfrm>
            <a:off x="8202704" y="4010817"/>
            <a:ext cx="1694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보조기억 </a:t>
            </a:r>
            <a:r>
              <a:rPr lang="ko-KR" altLang="en-US" dirty="0"/>
              <a:t>장치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A2BB0E-988A-4F22-8C25-3DB3A8E996A0}"/>
              </a:ext>
            </a:extLst>
          </p:cNvPr>
          <p:cNvSpPr txBox="1"/>
          <p:nvPr/>
        </p:nvSpPr>
        <p:spPr>
          <a:xfrm>
            <a:off x="838200" y="4473388"/>
            <a:ext cx="11353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주기억</a:t>
            </a:r>
            <a:r>
              <a:rPr lang="ko-KR" altLang="en-US" dirty="0"/>
              <a:t> 장치와 보조기억 장치의 공통적인 특징은 데이터를 저장하는 것에 있다</a:t>
            </a:r>
            <a:r>
              <a:rPr lang="en-US" altLang="ko-KR" dirty="0"/>
              <a:t>. </a:t>
            </a:r>
            <a:r>
              <a:rPr lang="ko-KR" altLang="en-US" dirty="0"/>
              <a:t>하지만 본</a:t>
            </a:r>
            <a:r>
              <a:rPr lang="en-US" altLang="ko-KR" dirty="0"/>
              <a:t> </a:t>
            </a:r>
            <a:r>
              <a:rPr lang="ko-KR" altLang="en-US" dirty="0"/>
              <a:t>장치들은 공간적인 제약 때문에 효율적으로 이용 할 필요가 있다</a:t>
            </a:r>
            <a:r>
              <a:rPr lang="en-US" altLang="ko-KR" dirty="0"/>
              <a:t>.(</a:t>
            </a:r>
            <a:r>
              <a:rPr lang="ko-KR" altLang="en-US" dirty="0"/>
              <a:t>단편화를 줄여야 한다</a:t>
            </a:r>
            <a:r>
              <a:rPr lang="en-US" altLang="ko-KR" dirty="0"/>
              <a:t>.) </a:t>
            </a:r>
            <a:r>
              <a:rPr lang="ko-KR" altLang="en-US" dirty="0"/>
              <a:t>이를 관리 할 수 있는 수단이 필요하며 보조기억 장치에서는 이것을 </a:t>
            </a:r>
            <a:r>
              <a:rPr lang="en-US" altLang="ko-KR" dirty="0">
                <a:highlight>
                  <a:srgbClr val="FFFF00"/>
                </a:highlight>
              </a:rPr>
              <a:t>File system</a:t>
            </a:r>
            <a:r>
              <a:rPr lang="ko-KR" altLang="en-US" dirty="0"/>
              <a:t>이라고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8807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 err="1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Introdection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File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파일은 이름이라는 속성이 담긴 추상적인 객체</a:t>
            </a:r>
            <a:endParaRPr lang="en-US" altLang="ko-KR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User data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ko-KR" altLang="en-US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실제 기록한 내용</a:t>
            </a:r>
            <a:endParaRPr lang="en-US" altLang="ko-KR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Meta data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ko-KR" altLang="en-US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파일 속성</a:t>
            </a: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, </a:t>
            </a:r>
            <a:r>
              <a:rPr lang="ko-KR" altLang="en-US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인덱스</a:t>
            </a:r>
            <a:endParaRPr lang="en-US" altLang="ko-KR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690FC65-5FCE-465D-893E-8FCE0013749F}"/>
              </a:ext>
            </a:extLst>
          </p:cNvPr>
          <p:cNvGrpSpPr/>
          <p:nvPr/>
        </p:nvGrpSpPr>
        <p:grpSpPr>
          <a:xfrm>
            <a:off x="7159296" y="2953199"/>
            <a:ext cx="3969342" cy="2284211"/>
            <a:chOff x="3417576" y="4371053"/>
            <a:chExt cx="3969342" cy="2284211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25E2CE23-2357-481D-B35E-937A4A8CDAF4}"/>
                </a:ext>
              </a:extLst>
            </p:cNvPr>
            <p:cNvSpPr/>
            <p:nvPr/>
          </p:nvSpPr>
          <p:spPr>
            <a:xfrm>
              <a:off x="4527176" y="4371053"/>
              <a:ext cx="1775012" cy="92343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6292354B-2D06-4FD3-8D82-C0CE39AE101B}"/>
                </a:ext>
              </a:extLst>
            </p:cNvPr>
            <p:cNvSpPr/>
            <p:nvPr/>
          </p:nvSpPr>
          <p:spPr>
            <a:xfrm>
              <a:off x="3417576" y="5731833"/>
              <a:ext cx="1775012" cy="92343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7CD7C87-FB27-4A75-B1DC-B295DC2AA57A}"/>
                </a:ext>
              </a:extLst>
            </p:cNvPr>
            <p:cNvSpPr/>
            <p:nvPr/>
          </p:nvSpPr>
          <p:spPr>
            <a:xfrm>
              <a:off x="5611906" y="5727973"/>
              <a:ext cx="1775012" cy="92343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36773549-421A-46AA-BCAE-9D7CCB457BEC}"/>
                </a:ext>
              </a:extLst>
            </p:cNvPr>
            <p:cNvCxnSpPr>
              <a:cxnSpLocks/>
              <a:stCxn id="8" idx="3"/>
              <a:endCxn id="9" idx="0"/>
            </p:cNvCxnSpPr>
            <p:nvPr/>
          </p:nvCxnSpPr>
          <p:spPr>
            <a:xfrm flipH="1">
              <a:off x="4305082" y="5159251"/>
              <a:ext cx="482038" cy="57258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E39DF949-A7C9-4BF8-83CC-DCC4BE1CB417}"/>
                </a:ext>
              </a:extLst>
            </p:cNvPr>
            <p:cNvCxnSpPr>
              <a:cxnSpLocks/>
              <a:stCxn id="8" idx="5"/>
              <a:endCxn id="10" idx="0"/>
            </p:cNvCxnSpPr>
            <p:nvPr/>
          </p:nvCxnSpPr>
          <p:spPr>
            <a:xfrm>
              <a:off x="6042244" y="5159251"/>
              <a:ext cx="457168" cy="56872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820B2CE-33D2-4249-A482-9C7C4F47D5DC}"/>
                </a:ext>
              </a:extLst>
            </p:cNvPr>
            <p:cNvSpPr txBox="1"/>
            <p:nvPr/>
          </p:nvSpPr>
          <p:spPr>
            <a:xfrm>
              <a:off x="5153037" y="4632714"/>
              <a:ext cx="6815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/>
                <a:t>File</a:t>
              </a:r>
              <a:endParaRPr lang="ko-KR" altLang="en-US" sz="20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68C6242-EF23-4A94-A49E-951D3767C077}"/>
                </a:ext>
              </a:extLst>
            </p:cNvPr>
            <p:cNvSpPr txBox="1"/>
            <p:nvPr/>
          </p:nvSpPr>
          <p:spPr>
            <a:xfrm>
              <a:off x="3564917" y="5974537"/>
              <a:ext cx="170936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/>
                <a:t>Meta data</a:t>
              </a:r>
              <a:endParaRPr lang="ko-KR" altLang="en-US" sz="20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320D9F7-A03F-461E-8E68-E0CBCA0D4B47}"/>
                </a:ext>
              </a:extLst>
            </p:cNvPr>
            <p:cNvSpPr txBox="1"/>
            <p:nvPr/>
          </p:nvSpPr>
          <p:spPr>
            <a:xfrm>
              <a:off x="5986188" y="5974537"/>
              <a:ext cx="140073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/>
                <a:t>User data</a:t>
              </a:r>
              <a:endParaRPr lang="ko-KR" altLang="en-US" sz="200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8FAA726-0854-44E7-B920-7766AEA1B428}"/>
              </a:ext>
            </a:extLst>
          </p:cNvPr>
          <p:cNvSpPr txBox="1"/>
          <p:nvPr/>
        </p:nvSpPr>
        <p:spPr>
          <a:xfrm>
            <a:off x="695743" y="3910639"/>
            <a:ext cx="5190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ighlight>
                  <a:srgbClr val="FFFF00"/>
                </a:highlight>
              </a:rPr>
              <a:t>File System</a:t>
            </a:r>
            <a:r>
              <a:rPr lang="ko-KR" altLang="en-US" dirty="0">
                <a:highlight>
                  <a:srgbClr val="FFFF00"/>
                </a:highlight>
              </a:rPr>
              <a:t>은 </a:t>
            </a:r>
            <a:r>
              <a:rPr lang="en-US" altLang="ko-KR" dirty="0">
                <a:highlight>
                  <a:srgbClr val="FFFF00"/>
                </a:highlight>
              </a:rPr>
              <a:t>file</a:t>
            </a:r>
            <a:r>
              <a:rPr lang="ko-KR" altLang="en-US" dirty="0">
                <a:highlight>
                  <a:srgbClr val="FFFF00"/>
                </a:highlight>
              </a:rPr>
              <a:t>이라는 객체의 저장을 지원한다</a:t>
            </a:r>
          </a:p>
        </p:txBody>
      </p:sp>
    </p:spTree>
    <p:extLst>
      <p:ext uri="{BB962C8B-B14F-4D97-AF65-F5344CB8AC3E}">
        <p14:creationId xmlns:p14="http://schemas.microsoft.com/office/powerpoint/2010/main" val="929996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00A354CD-9675-41AC-845A-4B6DBDC785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83"/>
          <a:stretch/>
        </p:blipFill>
        <p:spPr>
          <a:xfrm>
            <a:off x="3009439" y="1763696"/>
            <a:ext cx="6686251" cy="370022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Introduction 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458AC31-B010-4BDC-B41D-0A0B27F98AF7}"/>
              </a:ext>
            </a:extLst>
          </p:cNvPr>
          <p:cNvSpPr/>
          <p:nvPr/>
        </p:nvSpPr>
        <p:spPr>
          <a:xfrm>
            <a:off x="4742329" y="2868706"/>
            <a:ext cx="968189" cy="26983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53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Background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Hard disk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buNone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buNone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sz="2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SSD(Solid State Driver)</a:t>
            </a:r>
            <a:endParaRPr lang="ko-KR" altLang="en-US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8" name="내용 개체 틀 8">
            <a:extLst>
              <a:ext uri="{FF2B5EF4-FFF2-40B4-BE49-F238E27FC236}">
                <a16:creationId xmlns:a16="http://schemas.microsoft.com/office/drawing/2014/main" id="{2C8574C1-6E6C-429A-901E-424ABDE15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9836" y="4521918"/>
            <a:ext cx="3307975" cy="134404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357495A-7E17-411A-9215-EE08ECE59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096000" y="1744185"/>
            <a:ext cx="2026022" cy="150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120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Background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F0E08E1-E8B4-48A9-B1C9-9BCC6234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6283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Hard disk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Structure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Arm, Head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Sector, Track, Platter, Cylinder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Delay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Transmission time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Rotation latency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Seek time</a:t>
            </a:r>
          </a:p>
          <a:p>
            <a:pPr lvl="2">
              <a:buFont typeface="Wingdings" panose="05000000000000000000" pitchFamily="2" charset="2"/>
              <a:buChar char="§"/>
            </a:pP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buNone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buNone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77FD0C-E0C2-4F8D-882D-3E3EA0D88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492" y="1913866"/>
            <a:ext cx="5350110" cy="367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818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Background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B09A00F2-85FF-41D6-93C7-4DA7CA1DB612}"/>
              </a:ext>
            </a:extLst>
          </p:cNvPr>
          <p:cNvGrpSpPr/>
          <p:nvPr/>
        </p:nvGrpSpPr>
        <p:grpSpPr>
          <a:xfrm>
            <a:off x="7300737" y="4114578"/>
            <a:ext cx="4241321" cy="2133600"/>
            <a:chOff x="6503382" y="2718085"/>
            <a:chExt cx="4241321" cy="2133600"/>
          </a:xfrm>
        </p:grpSpPr>
        <p:sp>
          <p:nvSpPr>
            <p:cNvPr id="27" name="원통형 26">
              <a:extLst>
                <a:ext uri="{FF2B5EF4-FFF2-40B4-BE49-F238E27FC236}">
                  <a16:creationId xmlns:a16="http://schemas.microsoft.com/office/drawing/2014/main" id="{C3B953DA-1301-4A3A-962C-A5256C6C0966}"/>
                </a:ext>
              </a:extLst>
            </p:cNvPr>
            <p:cNvSpPr/>
            <p:nvPr/>
          </p:nvSpPr>
          <p:spPr>
            <a:xfrm>
              <a:off x="6503382" y="2718085"/>
              <a:ext cx="4241321" cy="2133600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F3FD966-919D-4ADA-8906-ABF15AE9AC46}"/>
                </a:ext>
              </a:extLst>
            </p:cNvPr>
            <p:cNvSpPr txBox="1"/>
            <p:nvPr/>
          </p:nvSpPr>
          <p:spPr>
            <a:xfrm>
              <a:off x="6929716" y="3429000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0</a:t>
              </a:r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749AB5D-43A4-4770-9107-6987B69AB807}"/>
                </a:ext>
              </a:extLst>
            </p:cNvPr>
            <p:cNvSpPr txBox="1"/>
            <p:nvPr/>
          </p:nvSpPr>
          <p:spPr>
            <a:xfrm>
              <a:off x="7386915" y="3429000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25F1776-D4DD-43F9-ACF2-57F69984B8ED}"/>
                </a:ext>
              </a:extLst>
            </p:cNvPr>
            <p:cNvSpPr txBox="1"/>
            <p:nvPr/>
          </p:nvSpPr>
          <p:spPr>
            <a:xfrm>
              <a:off x="7844114" y="3423628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4F177BB-AF7B-41CA-A4F6-9D4AD1B916E4}"/>
                </a:ext>
              </a:extLst>
            </p:cNvPr>
            <p:cNvSpPr txBox="1"/>
            <p:nvPr/>
          </p:nvSpPr>
          <p:spPr>
            <a:xfrm>
              <a:off x="8301313" y="3415553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A4D2E2C-39C6-4C03-B9B7-096D0C152F61}"/>
                </a:ext>
              </a:extLst>
            </p:cNvPr>
            <p:cNvSpPr txBox="1"/>
            <p:nvPr/>
          </p:nvSpPr>
          <p:spPr>
            <a:xfrm>
              <a:off x="8758512" y="3415553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270833C-301C-43E1-A768-D173988D45BF}"/>
                </a:ext>
              </a:extLst>
            </p:cNvPr>
            <p:cNvSpPr txBox="1"/>
            <p:nvPr/>
          </p:nvSpPr>
          <p:spPr>
            <a:xfrm>
              <a:off x="9215711" y="3423628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CBC3D88-CC2C-4821-8AF2-3187317EDED4}"/>
                </a:ext>
              </a:extLst>
            </p:cNvPr>
            <p:cNvSpPr txBox="1"/>
            <p:nvPr/>
          </p:nvSpPr>
          <p:spPr>
            <a:xfrm>
              <a:off x="9672910" y="3432592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CAE2867-47F0-4279-A171-426359B19735}"/>
                </a:ext>
              </a:extLst>
            </p:cNvPr>
            <p:cNvSpPr txBox="1"/>
            <p:nvPr/>
          </p:nvSpPr>
          <p:spPr>
            <a:xfrm>
              <a:off x="10130109" y="3432592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A296757-3528-4CB4-BBB1-03A356E9DEC6}"/>
                </a:ext>
              </a:extLst>
            </p:cNvPr>
            <p:cNvSpPr txBox="1"/>
            <p:nvPr/>
          </p:nvSpPr>
          <p:spPr>
            <a:xfrm>
              <a:off x="6929716" y="3939988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191EE1F-0D03-4BBA-8360-D3F307274A8F}"/>
                </a:ext>
              </a:extLst>
            </p:cNvPr>
            <p:cNvSpPr txBox="1"/>
            <p:nvPr/>
          </p:nvSpPr>
          <p:spPr>
            <a:xfrm>
              <a:off x="7386915" y="3939988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DAADC1F-F979-4E88-9E3B-C0A9017304C9}"/>
                </a:ext>
              </a:extLst>
            </p:cNvPr>
            <p:cNvSpPr txBox="1"/>
            <p:nvPr/>
          </p:nvSpPr>
          <p:spPr>
            <a:xfrm>
              <a:off x="7844114" y="3934616"/>
              <a:ext cx="32273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…</a:t>
              </a:r>
              <a:endParaRPr lang="ko-KR" altLang="en-US" dirty="0"/>
            </a:p>
          </p:txBody>
        </p:sp>
      </p:grpSp>
      <p:sp>
        <p:nvSpPr>
          <p:cNvPr id="53" name="내용 개체 틀 2">
            <a:extLst>
              <a:ext uri="{FF2B5EF4-FFF2-40B4-BE49-F238E27FC236}">
                <a16:creationId xmlns:a16="http://schemas.microsoft.com/office/drawing/2014/main" id="{AB1C7263-43BE-4D81-989A-332BD3CA8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6283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Disk Block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하드 디스크를 추상화 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디스크 블록 한 개는 여러 개의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Sector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를 가지고 있음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2000" b="1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Disk Block: 4KB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2000" b="1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Sector: 512B 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디스크 블록과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Sector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들을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mapping </a:t>
            </a:r>
            <a:r>
              <a:rPr lang="ko-KR" altLang="en-US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시켜줘야함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Disk device driver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Disk controller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디스크 블록 할당 방식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블록체인 할당 기법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: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체인으로 연결한 방식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인덱스 블록 할당 기법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: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인덱스를 기록하는 방식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457200" lvl="1" indent="0">
              <a:buNone/>
            </a:pP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buNone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buNone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8850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5F66A26-D5BC-49B6-B90D-803914B8D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392" y="1156283"/>
            <a:ext cx="5196032" cy="339778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b="1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Background</a:t>
            </a:r>
            <a:endParaRPr lang="ko-KR" altLang="en-US" sz="32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내용 개체 틀 2">
            <a:extLst>
              <a:ext uri="{FF2B5EF4-FFF2-40B4-BE49-F238E27FC236}">
                <a16:creationId xmlns:a16="http://schemas.microsoft.com/office/drawing/2014/main" id="{AB1C7263-43BE-4D81-989A-332BD3CA8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6283"/>
            <a:ext cx="10515600" cy="481398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SSD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Structure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Flash cell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SSD Controller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DRAM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Interface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Flash cell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Erase</a:t>
            </a:r>
            <a:r>
              <a:rPr lang="ko-KR" altLang="en-US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는 </a:t>
            </a:r>
            <a:r>
              <a:rPr lang="en-US" altLang="ko-KR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Blcok</a:t>
            </a: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, Write</a:t>
            </a:r>
            <a:r>
              <a:rPr lang="ko-KR" altLang="en-US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는 </a:t>
            </a:r>
            <a:r>
              <a:rPr lang="en-US" altLang="ko-KR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Page </a:t>
            </a:r>
            <a:r>
              <a:rPr lang="ko-KR" altLang="en-US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단위로 수행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8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Inplace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저장 방식 불가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, Out of data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방식 사용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(Copy &amp; Write)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반도체 소자 특성상 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Write &amp; Erase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수명이 있음</a:t>
            </a: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FTL </a:t>
            </a:r>
            <a:r>
              <a:rPr lang="ko-KR" altLang="en-US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도입</a:t>
            </a:r>
            <a:r>
              <a:rPr lang="en-US" altLang="ko-KR" sz="18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</a:p>
          <a:p>
            <a:pPr marL="457200" lvl="1" indent="0">
              <a:buNone/>
            </a:pP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2">
              <a:buFont typeface="Wingdings" panose="05000000000000000000" pitchFamily="2" charset="2"/>
              <a:buChar char="§"/>
            </a:pPr>
            <a:endParaRPr lang="en-US" altLang="ko-KR" sz="18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buNone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buNone/>
            </a:pPr>
            <a:endParaRPr lang="en-US" altLang="ko-KR" sz="2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2255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4180</TotalTime>
  <Words>993</Words>
  <Application>Microsoft Office PowerPoint</Application>
  <PresentationFormat>와이드스크린</PresentationFormat>
  <Paragraphs>261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6" baseType="lpstr">
      <vt:lpstr>맑은 고딕</vt:lpstr>
      <vt:lpstr>Wingdings</vt:lpstr>
      <vt:lpstr>Arial</vt:lpstr>
      <vt:lpstr>Times New Roman</vt:lpstr>
      <vt:lpstr>Consolas</vt:lpstr>
      <vt:lpstr>Arial Unicode MS</vt:lpstr>
      <vt:lpstr>Office 테마</vt:lpstr>
      <vt:lpstr>Chapter 5  File System</vt:lpstr>
      <vt:lpstr>Chapter Objectives</vt:lpstr>
      <vt:lpstr>Introduction </vt:lpstr>
      <vt:lpstr>Introdection</vt:lpstr>
      <vt:lpstr>Introduction </vt:lpstr>
      <vt:lpstr>Background</vt:lpstr>
      <vt:lpstr>Background</vt:lpstr>
      <vt:lpstr>Background</vt:lpstr>
      <vt:lpstr>Background</vt:lpstr>
      <vt:lpstr>Background</vt:lpstr>
      <vt:lpstr>File System – EXT2</vt:lpstr>
      <vt:lpstr>File System – EXT2</vt:lpstr>
      <vt:lpstr>File System – EXT2</vt:lpstr>
      <vt:lpstr>File System – EXT2</vt:lpstr>
      <vt:lpstr>File System – EXT2</vt:lpstr>
      <vt:lpstr>VFS</vt:lpstr>
      <vt:lpstr>VFS</vt:lpstr>
      <vt:lpstr>VFS</vt:lpstr>
      <vt:lpstr>VFS</vt:lpstr>
      <vt:lpstr>VFS</vt:lpstr>
      <vt:lpstr>VFS</vt:lpstr>
      <vt:lpstr>VFS</vt:lpstr>
      <vt:lpstr>VFS</vt:lpstr>
      <vt:lpstr>VFS</vt:lpstr>
      <vt:lpstr>VFS</vt:lpstr>
      <vt:lpstr>VFS</vt:lpstr>
      <vt:lpstr>Future work</vt:lpstr>
      <vt:lpstr>Summary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13  I/O Buffering</dc:title>
  <dc:creator>송인호</dc:creator>
  <cp:keywords>linux</cp:keywords>
  <cp:lastModifiedBy>이정원</cp:lastModifiedBy>
  <cp:revision>493</cp:revision>
  <dcterms:created xsi:type="dcterms:W3CDTF">2020-01-01T12:09:55Z</dcterms:created>
  <dcterms:modified xsi:type="dcterms:W3CDTF">2022-01-10T10:46:14Z</dcterms:modified>
</cp:coreProperties>
</file>

<file path=docProps/thumbnail.jpeg>
</file>